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85" r:id="rId3"/>
    <p:sldId id="322" r:id="rId4"/>
    <p:sldId id="259" r:id="rId5"/>
    <p:sldId id="355" r:id="rId6"/>
    <p:sldId id="261" r:id="rId7"/>
    <p:sldId id="356" r:id="rId8"/>
    <p:sldId id="262" r:id="rId9"/>
    <p:sldId id="366" r:id="rId10"/>
    <p:sldId id="359" r:id="rId11"/>
    <p:sldId id="337" r:id="rId12"/>
    <p:sldId id="323" r:id="rId13"/>
    <p:sldId id="342" r:id="rId14"/>
    <p:sldId id="341" r:id="rId15"/>
    <p:sldId id="335" r:id="rId16"/>
    <p:sldId id="358" r:id="rId17"/>
    <p:sldId id="383" r:id="rId18"/>
    <p:sldId id="362" r:id="rId19"/>
    <p:sldId id="361" r:id="rId20"/>
    <p:sldId id="363" r:id="rId21"/>
    <p:sldId id="365" r:id="rId22"/>
    <p:sldId id="360" r:id="rId23"/>
    <p:sldId id="367" r:id="rId24"/>
    <p:sldId id="368" r:id="rId25"/>
    <p:sldId id="369" r:id="rId26"/>
    <p:sldId id="370" r:id="rId27"/>
    <p:sldId id="364" r:id="rId28"/>
    <p:sldId id="371" r:id="rId29"/>
    <p:sldId id="277" r:id="rId30"/>
    <p:sldId id="380" r:id="rId31"/>
    <p:sldId id="374" r:id="rId32"/>
    <p:sldId id="376" r:id="rId33"/>
    <p:sldId id="375" r:id="rId34"/>
    <p:sldId id="377" r:id="rId35"/>
    <p:sldId id="331" r:id="rId36"/>
    <p:sldId id="281" r:id="rId37"/>
    <p:sldId id="283" r:id="rId38"/>
    <p:sldId id="38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EFF"/>
    <a:srgbClr val="2E1FA1"/>
    <a:srgbClr val="C00000"/>
    <a:srgbClr val="75DBFF"/>
    <a:srgbClr val="A20000"/>
    <a:srgbClr val="66FF33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136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F9B57-5B30-419F-82F0-7E425DF6D31B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068CD-DB32-4A14-9EA9-818E437C3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1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0D17-7970-444D-BF01-B3FD3F7775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4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6D00C-E7F7-4D96-9EDC-E745216FAED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9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1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49.emf"/><Relationship Id="rId4" Type="http://schemas.openxmlformats.org/officeDocument/2006/relationships/package" Target="../embeddings/Microsoft_PowerPoint_Slide1.sl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://logopeddoma.ru/_pu/1/6004989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8.jpeg"/><Relationship Id="rId7" Type="http://schemas.openxmlformats.org/officeDocument/2006/relationships/image" Target="http://www.logopedmaster.ru/UserFiles/image1(3).jpeg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http://www.novgorod.fio.ru/projects/Project1201/12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tvoyrebenok.ru/images/presentation/school/b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6" y="620688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8" descr="http://2.bp.blogspot.com/-d-kHNoFThYU/TnnQsBaLt7I/AAAAAAAADAQ/-s5LjNtreQk/s320/%25D0%259D%25D0%25B0%25D1%2581%25D0%25BE%25D1%2581+-+%25D0%25A1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3655779" y="785794"/>
            <a:ext cx="5488221" cy="5160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428604"/>
            <a:ext cx="56435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40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Автоматизация звука С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 обратных (закрытых) слогах</a:t>
            </a:r>
            <a:endParaRPr kumimoji="0" lang="ru-RU" sz="4000" b="1" i="0" strike="noStrike" kern="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6143644"/>
            <a:ext cx="6579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Рекомендует учитель-логопед </a:t>
            </a:r>
            <a:r>
              <a:rPr lang="ru-RU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О.В.Базюк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8929750" cy="32008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Автоматизация изолированного звука [с] на игровом материале.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Упражнения :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«Течет водичка»,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«Капельки»,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«Насос»,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«Накачай колёса» </a:t>
            </a:r>
          </a:p>
        </p:txBody>
      </p:sp>
      <p:pic>
        <p:nvPicPr>
          <p:cNvPr id="6" name="Рисунок 5" descr="http://img-fotki.yandex.ru/get/4606/28257045.86f/0_7e323_b0664609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857232"/>
            <a:ext cx="49292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928670"/>
          <a:ext cx="8786876" cy="564360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27200"/>
                <a:gridCol w="1789919"/>
                <a:gridCol w="1871279"/>
                <a:gridCol w="1708559"/>
                <a:gridCol w="1789919"/>
              </a:tblGrid>
              <a:tr h="18042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25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907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14282" y="142852"/>
            <a:ext cx="671517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1" u="none" strike="noStrike" kern="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Мнемотаблица</a:t>
            </a:r>
            <a:r>
              <a:rPr kumimoji="1" lang="ru-RU" sz="28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звука «</a:t>
            </a:r>
            <a:r>
              <a:rPr kumimoji="1" lang="ru-RU" sz="2800" b="1" i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</a:t>
            </a:r>
            <a:r>
              <a:rPr kumimoji="1" lang="ru-RU" sz="28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»</a:t>
            </a:r>
          </a:p>
        </p:txBody>
      </p:sp>
      <p:pic>
        <p:nvPicPr>
          <p:cNvPr id="11" name="Рисунок 23" descr="img157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214546" y="1714488"/>
            <a:ext cx="1114425" cy="74295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24" descr="img1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785926"/>
            <a:ext cx="1071570" cy="6858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25" descr="img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643050"/>
            <a:ext cx="990600" cy="101917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26" descr="img0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1714488"/>
            <a:ext cx="971550" cy="92392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6929454" y="0"/>
            <a:ext cx="2214546" cy="1357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C:\Users\Home\Pictures\для автом.картинки\agadav02n.jpg"/>
          <p:cNvPicPr>
            <a:picLocks noChangeAspect="1" noChangeArrowheads="1"/>
          </p:cNvPicPr>
          <p:nvPr/>
        </p:nvPicPr>
        <p:blipFill>
          <a:blip r:embed="rId7" cstate="screen">
            <a:extLst/>
          </a:blip>
          <a:srcRect/>
          <a:stretch>
            <a:fillRect/>
          </a:stretch>
        </p:blipFill>
        <p:spPr bwMode="auto">
          <a:xfrm>
            <a:off x="2214546" y="5000636"/>
            <a:ext cx="1071570" cy="619129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29" name="Рисунок 12" descr="http://mirsovetov.ru/images/2789/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5715016"/>
            <a:ext cx="12858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Рисунок 16" descr="раскраски по темам игрушки064"/>
          <p:cNvPicPr>
            <a:picLocks noChangeAspect="1" noChangeArrowheads="1"/>
          </p:cNvPicPr>
          <p:nvPr/>
        </p:nvPicPr>
        <p:blipFill>
          <a:blip r:embed="rId9">
            <a:lum contrast="20000"/>
          </a:blip>
          <a:srcRect/>
          <a:stretch>
            <a:fillRect/>
          </a:stretch>
        </p:blipFill>
        <p:spPr bwMode="auto">
          <a:xfrm>
            <a:off x="3857620" y="5000636"/>
            <a:ext cx="128111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Рисунок 18" descr="раскраски по темам игрушки065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5643570" y="5357826"/>
            <a:ext cx="12001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2" descr="http://h1.hqtexture.com/83/8273/1394445254-snowflakes_2-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357826"/>
            <a:ext cx="714380" cy="789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8" descr="http://www.fotografiad.com/wp-content/uploads/2013/06/b4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19087"/>
          <a:stretch>
            <a:fillRect/>
          </a:stretch>
        </p:blipFill>
        <p:spPr bwMode="auto">
          <a:xfrm rot="2514264">
            <a:off x="10594714" y="5910285"/>
            <a:ext cx="1157288" cy="93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8" descr="http://2.bp.blogspot.com/-d-kHNoFThYU/TnnQsBaLt7I/AAAAAAAADAQ/-s5LjNtreQk/s320/%25D0%259D%25D0%25B0%25D1%2581%25D0%25BE%25D1%2581+-+%25D0%25A1.jpg"/>
          <p:cNvPicPr>
            <a:picLocks noChangeAspect="1" noChangeArrowheads="1"/>
          </p:cNvPicPr>
          <p:nvPr/>
        </p:nvPicPr>
        <p:blipFill>
          <a:blip r:embed="rId13">
            <a:lum bright="-10000" contrast="40000"/>
          </a:blip>
          <a:srcRect/>
          <a:stretch>
            <a:fillRect/>
          </a:stretch>
        </p:blipFill>
        <p:spPr bwMode="auto">
          <a:xfrm>
            <a:off x="7000892" y="0"/>
            <a:ext cx="214310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928794" y="428604"/>
            <a:ext cx="3857652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Артикуляционная поза</a:t>
            </a:r>
            <a:endParaRPr kumimoji="0" lang="ru-RU" sz="2400" b="1" i="0" u="none" strike="noStrike" kern="1200" spc="50" normalizeH="0" baseline="0" noProof="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285720" y="3143248"/>
            <a:ext cx="1500198" cy="1643074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lt"/>
                <a:cs typeface="+mj-lt"/>
              </a:rPr>
              <a:t>ГУБЫ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2143108" y="3143248"/>
            <a:ext cx="1428760" cy="1643074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lt"/>
                <a:cs typeface="+mj-lt"/>
              </a:rPr>
              <a:t>ЗУБЫ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7286644" y="3143248"/>
            <a:ext cx="1714512" cy="1643074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lt"/>
                <a:cs typeface="+mj-lt"/>
              </a:rPr>
              <a:t>Голосовые связки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36" name="Выноска со стрелкой вниз 35"/>
          <p:cNvSpPr/>
          <p:nvPr/>
        </p:nvSpPr>
        <p:spPr>
          <a:xfrm>
            <a:off x="3786182" y="3143248"/>
            <a:ext cx="1643074" cy="1643074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lt"/>
                <a:cs typeface="+mj-lt"/>
              </a:rPr>
              <a:t>ЯЗЫК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37" name="Выноска со стрелкой вниз 36"/>
          <p:cNvSpPr/>
          <p:nvPr/>
        </p:nvSpPr>
        <p:spPr>
          <a:xfrm>
            <a:off x="5715008" y="3143248"/>
            <a:ext cx="1357322" cy="1643074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lt"/>
                <a:cs typeface="+mj-lt"/>
              </a:rPr>
              <a:t>ВОЗДУХ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38" name="Содержимое 6"/>
          <p:cNvPicPr>
            <a:picLocks/>
          </p:cNvPicPr>
          <p:nvPr/>
        </p:nvPicPr>
        <p:blipFill>
          <a:blip r:embed="rId14" cstate="print"/>
          <a:srcRect l="16063" t="24297" r="15118" b="22948"/>
          <a:stretch>
            <a:fillRect/>
          </a:stretch>
        </p:blipFill>
        <p:spPr>
          <a:xfrm>
            <a:off x="357158" y="5429264"/>
            <a:ext cx="1428760" cy="571504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Рисунок 22" descr="img1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58" y="1785926"/>
            <a:ext cx="1357313" cy="71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" name="Picture 2" descr="http://www.sevbanket.ru/images/kolok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72396" y="5143512"/>
            <a:ext cx="1071570" cy="116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7358082" y="5214950"/>
            <a:ext cx="1500198" cy="107157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215206" y="5214950"/>
            <a:ext cx="1571636" cy="121444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32" y="0"/>
            <a:ext cx="9145632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286116" y="1214422"/>
            <a:ext cx="58578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Льётся водица – надо умыться. 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С-С-С-С-С-С-С-С-С-С</a:t>
            </a:r>
          </a:p>
          <a:p>
            <a:r>
              <a:rPr lang="ru-RU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Произнести звук длительно, непрерывно.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0"/>
            <a:ext cx="3592650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«Течет водичка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900082181[1].mi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7668344" y="5729486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38" y="0"/>
            <a:ext cx="932688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Марина\Desktop\клипарт\дети\deti - virezi\6дети клипарт выреза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357562"/>
            <a:ext cx="2571768" cy="31114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04" y="297384"/>
            <a:ext cx="4723432" cy="19338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Рисунок 13" descr="http://www.forchel.ru/uploads/posts/2012-02/1328203985_9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1362168">
            <a:off x="3838506" y="1248625"/>
            <a:ext cx="1043217" cy="15499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Рисунок 14" descr="http://www.forchel.ru/uploads/posts/2012-02/1328203985_9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1362168">
            <a:off x="4904883" y="1313203"/>
            <a:ext cx="839292" cy="13926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Рисунок 15" descr="http://www.forchel.ru/uploads/posts/2012-02/1328203985_9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1362168">
            <a:off x="3907305" y="1243966"/>
            <a:ext cx="905621" cy="14688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Рисунок 16" descr="http://www.forchel.ru/uploads/posts/2012-02/1328203985_9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1362168">
            <a:off x="5481581" y="1320063"/>
            <a:ext cx="1043217" cy="154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http://www.forchel.ru/uploads/posts/2012-02/1328203985_9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1362168">
            <a:off x="7124655" y="1320063"/>
            <a:ext cx="1043217" cy="154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http://www.forchel.ru/uploads/posts/2012-02/1328203985_9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1362168">
            <a:off x="7124655" y="1320063"/>
            <a:ext cx="1043217" cy="15499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Рисунок 19" descr="http://www.forchel.ru/uploads/posts/2012-02/1328203985_9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1362168">
            <a:off x="5481580" y="1320063"/>
            <a:ext cx="1043217" cy="15499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Прямоугольник 20"/>
          <p:cNvSpPr/>
          <p:nvPr/>
        </p:nvSpPr>
        <p:spPr>
          <a:xfrm>
            <a:off x="0" y="0"/>
            <a:ext cx="2677336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«Капельки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000768"/>
            <a:ext cx="650085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Капают капельки: </a:t>
            </a: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С-С-С-С-С-С-С-С</a:t>
            </a:r>
          </a:p>
          <a:p>
            <a:r>
              <a:rPr lang="ru-RU" sz="2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Произнести звук длительно, непрерывно.</a:t>
            </a:r>
          </a:p>
        </p:txBody>
      </p:sp>
    </p:spTree>
    <p:extLst>
      <p:ext uri="{BB962C8B-B14F-4D97-AF65-F5344CB8AC3E}">
        <p14:creationId xmlns:p14="http://schemas.microsoft.com/office/powerpoint/2010/main" val="269475318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Слайд" r:id="rId4" imgW="4570610" imgH="3427643" progId="PowerPoint.Slide.12">
                  <p:embed/>
                </p:oleObj>
              </mc:Choice>
              <mc:Fallback>
                <p:oleObj name="Слайд" r:id="rId4" imgW="4570610" imgH="3427643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428792" y="407194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786454"/>
            <a:ext cx="914400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4" descr="http://www.playcast.ru/uploads/2016/05/29/188131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00636"/>
            <a:ext cx="9144000" cy="1714488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457890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charset="0"/>
              </a:rPr>
              <a:t>Есть насос для колёс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charset="0"/>
              </a:rPr>
              <a:t>– </a:t>
            </a:r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charset="0"/>
              </a:rPr>
              <a:t>С. С. С. С. С.С.С. С</a:t>
            </a:r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.</a:t>
            </a:r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0"/>
            <a:ext cx="4572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«Насос»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http://www.playcast.ru/uploads/2016/02/05/17167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7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yaroslav.kiev.ua/image/data/slider/sl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7171871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5929330"/>
            <a:ext cx="792958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charset="0"/>
              </a:rPr>
              <a:t>Накачай колёса с  помощью насоса </a:t>
            </a:r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charset="0"/>
              </a:rPr>
              <a:t>- 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charset="0"/>
              </a:rPr>
              <a:t>С. С. С.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892975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Автоматизация звука [с]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в закрытом слоге.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g-fotki.yandex.ru/get/4606/28257045.86f/0_7e323_b0664609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928670"/>
            <a:ext cx="49292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1214422"/>
            <a:ext cx="6500858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Произнесение двух, трех, четырех слогов с одновременным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рисованием волнистых или ломаных линий пальчиком на крупе,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выкладыванием камушков Марблс,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наматыванием ниток на клубок,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«пальчики здороваются»,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Упражнение «Дорожки»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img-fotki.yandex.ru/get/4606/28257045.86f/0_7e323_b0664609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928670"/>
            <a:ext cx="49292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571480"/>
            <a:ext cx="7858180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Упражнение «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ДОРОЖКИ» [С]</a:t>
            </a: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 дорожке пробежали, звуки правильно назвали.</a:t>
            </a: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А-А-А-А-А-А-А-А-С-С-С-С-С-С-С-С-С-С-С-С-С-С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О-О-О-О-О-О-О-О-С-С-С-С-С-С-С-С-С-С-С-С-С-С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У-У-У-У-У-У-У-У-С-С-С-С-С-С-С-С-С-С-С-С-С-С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Ы-Ы-Ы-Ы-Ы-Ы-Ы-С-С-С-С-С-С-С-С-С-С-С-С-С-С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Э-Э-Э-Э-Э-Э-Э-Э-Э-С-С-С-С-С-С-С-С-С-С-С-С-С-С</a:t>
            </a:r>
            <a:r>
              <a:rPr lang="ru-RU" b="1" i="1" u="sng" dirty="0" smtClean="0"/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Задание:</a:t>
            </a:r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1. Произнести звуки длительно, непрерывно.</a:t>
            </a:r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2. Произносить звуки и одновременно проводить указательным  пальцем по «дорожкам».</a:t>
            </a:r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5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1432491" cy="20097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214290"/>
            <a:ext cx="7634342" cy="12847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7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Произнесение  закрытых слогов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ru-RU" sz="27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 разгибанием пальцев </a:t>
            </a:r>
            <a:endParaRPr kumimoji="0" lang="ru-RU" sz="2700" b="1" i="0" u="none" strike="noStrike" kern="1200" spc="50" normalizeH="0" baseline="0" noProof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71810"/>
            <a:ext cx="225574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АС-АС-АС-АС-АС»</a:t>
            </a:r>
            <a:endParaRPr lang="ru-RU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142984"/>
            <a:ext cx="1432491" cy="20097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Содержимое 5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142984"/>
            <a:ext cx="1432491" cy="20097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Прямоугольник 7"/>
          <p:cNvSpPr/>
          <p:nvPr/>
        </p:nvSpPr>
        <p:spPr>
          <a:xfrm>
            <a:off x="2786050" y="3071810"/>
            <a:ext cx="2324675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«ОС-ОС-ОС-ОС-ОС»</a:t>
            </a:r>
            <a:endParaRPr lang="ru-RU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3071810"/>
            <a:ext cx="2238113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«УС-УС-УС-УС-УС»</a:t>
            </a:r>
            <a:endParaRPr lang="ru-RU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Содержимое 5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571876"/>
            <a:ext cx="1432491" cy="20097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1" name="Прямоугольник 10"/>
          <p:cNvSpPr/>
          <p:nvPr/>
        </p:nvSpPr>
        <p:spPr>
          <a:xfrm>
            <a:off x="5429256" y="5429264"/>
            <a:ext cx="2348720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ИС-ИС-ИС-ИС-ИС»</a:t>
            </a:r>
            <a:endParaRPr lang="ru-RU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5429264"/>
            <a:ext cx="2573140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«ЫС-ЫС-ЫС-ЫС-ЫС»</a:t>
            </a:r>
            <a:endParaRPr lang="ru-RU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Содержимое 5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500438"/>
            <a:ext cx="1432491" cy="20097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4" name="Рисунок 13" descr="http://img-fotki.yandex.ru/get/4606/28257045.86f/0_7e323_b0664609_X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2844" y="3143224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3" descr="p14_clip_image101.jpg"/>
          <p:cNvPicPr>
            <a:picLocks noChangeAspect="1"/>
          </p:cNvPicPr>
          <p:nvPr/>
        </p:nvPicPr>
        <p:blipFill>
          <a:blip r:embed="rId3" cstate="print"/>
          <a:srcRect r="408" b="14516"/>
          <a:stretch>
            <a:fillRect/>
          </a:stretch>
        </p:blipFill>
        <p:spPr>
          <a:xfrm>
            <a:off x="428596" y="2643182"/>
            <a:ext cx="8501122" cy="3786214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Прямоугольник 3"/>
          <p:cNvSpPr/>
          <p:nvPr/>
        </p:nvSpPr>
        <p:spPr>
          <a:xfrm>
            <a:off x="1571604" y="214290"/>
            <a:ext cx="6030818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УПРАЖНЕНИЕ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«ПАЛЬЧИКИ ЗДОРОВАЮТСЯ»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857760"/>
            <a:ext cx="79541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АС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786322"/>
            <a:ext cx="82907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ОС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4857760"/>
            <a:ext cx="78258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УС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15272" y="4857760"/>
            <a:ext cx="10001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ЫС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1500174"/>
            <a:ext cx="6806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(СНАЧАЛА НА ПРАВОЙ РУКЕ, ЗАТЕМ – НА ЛЕВОЙ,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 ОБЕИХ РУКАХ)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858280" cy="5447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     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Цель: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учить произносить звук [с] в закрытых слогах; 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продолжать  работу над развитием подвижности кончика языка, добиваться четкого произношения изолированного звука  [с]; 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формирование длительной, направленной воздушной струи;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упражнение в определении наличия звука в слогах;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анализ и </a:t>
            </a:r>
            <a:r>
              <a:rPr lang="ru-RU" sz="24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синтез закрытых слогов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 составление схем слогов.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развитие и закрепление фонематического слуха. 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87222-i_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6880" y="1724012"/>
            <a:ext cx="6143668" cy="492922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928794" y="214290"/>
            <a:ext cx="607219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УПРАЖНЕНИЕ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«ПАЛЬЧИКИ ЗДОРОВАЮТСЯ»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5786454"/>
            <a:ext cx="538961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АС – ОС – УС – ЫС - ИС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214422"/>
            <a:ext cx="4333238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(ОДНОВРЕМЕННО ДВУМЯ РУКАМИ)</a:t>
            </a:r>
            <a:endParaRPr lang="ru-RU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892975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Автоматизация звука [с]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чистоговорке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g-fotki.yandex.ru/get/4606/28257045.86f/0_7e323_b0664609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71736" y="1142984"/>
            <a:ext cx="485775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5720" y="1428736"/>
            <a:ext cx="885828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Говорит взрослый:               Говорит ребенок:</a:t>
            </a:r>
            <a:endParaRPr kumimoji="0" 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сумке вкусный ананас                     </a:t>
            </a:r>
            <a:r>
              <a:rPr kumimoji="0" lang="ru-RU" sz="2000" b="1" i="0" u="none" strike="noStrik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ас-ас-ас-ас-ас</a:t>
            </a: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Кисточку принес Барбос                     </a:t>
            </a:r>
            <a:r>
              <a:rPr kumimoji="0" lang="ru-RU" sz="2000" b="1" i="0" u="none" strike="noStrik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ос-ос-ос-ос</a:t>
            </a: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Кот </a:t>
            </a:r>
            <a:r>
              <a:rPr kumimoji="0" lang="ru-RU" sz="2000" b="1" i="0" u="none" strike="noStrik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Сосискин</a:t>
            </a: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был не трус                 </a:t>
            </a:r>
            <a:r>
              <a:rPr kumimoji="0" lang="ru-RU" sz="2000" b="1" i="0" u="none" strike="noStrik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ус-ус-ус-ус</a:t>
            </a: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Я на санках еду вниз                           </a:t>
            </a:r>
            <a:r>
              <a:rPr kumimoji="0" lang="ru-RU" sz="2000" b="1" i="0" u="none" strike="noStrik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ис-ис-ис-ис</a:t>
            </a: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Совы полетели в лес                            </a:t>
            </a:r>
            <a:r>
              <a:rPr kumimoji="0" lang="ru-RU" sz="2000" b="1" i="0" u="none" strike="noStrik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эс-эс-эс-эс</a:t>
            </a: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Я услышал громкий бас                       </a:t>
            </a:r>
            <a:r>
              <a:rPr kumimoji="0" lang="ru-RU" sz="2000" b="1" i="0" u="none" strike="noStrik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ас-ас-ас-ас</a:t>
            </a: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 тарелке абрикос                              </a:t>
            </a:r>
            <a:r>
              <a:rPr kumimoji="0" lang="ru-RU" sz="2000" b="1" i="0" u="none" strike="noStrik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ос-ос-ос-ос</a:t>
            </a: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Там у пристани баркас                        ас-ас-ас.</a:t>
            </a:r>
            <a:endParaRPr kumimoji="0" lang="ru-RU" sz="20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Работа над голосом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Произнесение слогов от имени героев сказки «Теремок» с разной интонацией.</a:t>
            </a:r>
            <a:endParaRPr kumimoji="0" lang="ru-RU" sz="2400" b="1" i="1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Picture 8" descr="http://img0.liveinternet.ru/images/attach/c/3/77/864/77864188_4a2e5b4993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500098" y="1714464"/>
            <a:ext cx="5143536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ьная выноска 5"/>
          <p:cNvSpPr/>
          <p:nvPr/>
        </p:nvSpPr>
        <p:spPr>
          <a:xfrm>
            <a:off x="4214810" y="1785926"/>
            <a:ext cx="4214842" cy="1612780"/>
          </a:xfrm>
          <a:prstGeom prst="wedgeEllipseCallout">
            <a:avLst>
              <a:gd name="adj1" fmla="val -52535"/>
              <a:gd name="adj2" fmla="val 46727"/>
            </a:avLst>
          </a:prstGeom>
          <a:solidFill>
            <a:srgbClr val="BDEE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285992"/>
            <a:ext cx="291297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ус-ус-ус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Работа над голосом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Произнесение слогов от имени героев сказки «Теремок» с разной интонацией.</a:t>
            </a:r>
            <a:endParaRPr kumimoji="0" lang="ru-RU" sz="2400" b="1" i="1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4214810" y="1785926"/>
            <a:ext cx="4214842" cy="1612780"/>
          </a:xfrm>
          <a:prstGeom prst="wedgeEllipseCallout">
            <a:avLst>
              <a:gd name="adj1" fmla="val -52535"/>
              <a:gd name="adj2" fmla="val 46727"/>
            </a:avLst>
          </a:prstGeom>
          <a:solidFill>
            <a:srgbClr val="BDEE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285992"/>
            <a:ext cx="291618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ас-ас-ас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Picture 10" descr="http://foneyes.ru/img/picture/Apr/16/90b58d972825dd859739cba44a9c1f74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4159378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Работа над голосом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Произнесение слогов от имени героев сказки «Теремок» с разной интонацией.</a:t>
            </a:r>
            <a:endParaRPr kumimoji="0" lang="ru-RU" sz="2400" b="1" i="1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4643438" y="1285860"/>
            <a:ext cx="4214842" cy="1612780"/>
          </a:xfrm>
          <a:prstGeom prst="wedgeEllipseCallout">
            <a:avLst>
              <a:gd name="adj1" fmla="val -52535"/>
              <a:gd name="adj2" fmla="val 46727"/>
            </a:avLst>
          </a:prstGeom>
          <a:solidFill>
            <a:srgbClr val="BDEE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1785926"/>
            <a:ext cx="291618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ос-ос-ос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Picture 2" descr="http://img1.liveinternet.ru/images/attach/c/10/109/177/109177933_60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3071834" cy="5368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Работа над голосом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Произнесение слогов от имени героев сказки «Теремок» с разной интонацией.</a:t>
            </a:r>
            <a:endParaRPr kumimoji="0" lang="ru-RU" sz="2400" b="1" i="1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4572000" y="2143116"/>
            <a:ext cx="4214842" cy="1612780"/>
          </a:xfrm>
          <a:prstGeom prst="wedgeEllipseCallout">
            <a:avLst>
              <a:gd name="adj1" fmla="val -52535"/>
              <a:gd name="adj2" fmla="val 46727"/>
            </a:avLst>
          </a:prstGeom>
          <a:solidFill>
            <a:srgbClr val="BDEE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571744"/>
            <a:ext cx="340349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ыс-ыс-ыс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Picture 12" descr="http://papus666.narod.ru/clipart/v/volk/volk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1142984"/>
            <a:ext cx="4929190" cy="592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Работа над голосом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Произнесение слогов от имени героев сказки «Теремок» с разной интонацией.</a:t>
            </a:r>
            <a:endParaRPr kumimoji="0" lang="ru-RU" sz="2400" b="1" i="1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4214810" y="1785926"/>
            <a:ext cx="4214842" cy="1612780"/>
          </a:xfrm>
          <a:prstGeom prst="wedgeEllipseCallout">
            <a:avLst>
              <a:gd name="adj1" fmla="val -52535"/>
              <a:gd name="adj2" fmla="val 46727"/>
            </a:avLst>
          </a:prstGeom>
          <a:solidFill>
            <a:srgbClr val="BDEE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285992"/>
            <a:ext cx="303801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ис-ис-ис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Picture 28" descr="http://img-fotki.yandex.ru/get/6701/102699435.91c/0_a7b80_144ce3e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15278"/>
            <a:ext cx="6007755" cy="42655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357158" y="0"/>
            <a:ext cx="878684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28596" y="357166"/>
            <a:ext cx="857256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Анализ и синтез обратных слогов</a:t>
            </a:r>
            <a:endParaRPr kumimoji="0" lang="ru-RU" sz="3200" b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Какой слог лишний? 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Ис-ис-</a:t>
            </a:r>
            <a:r>
              <a:rPr kumimoji="0" lang="ru-RU" sz="2800" b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ас</a:t>
            </a:r>
            <a:r>
              <a:rPr kumimoji="0" lang="ru-RU" sz="280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ыс-ыс-</a:t>
            </a:r>
            <a:r>
              <a:rPr kumimoji="0" lang="ru-RU" sz="28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</a:t>
            </a:r>
            <a:r>
              <a:rPr kumimoji="0" lang="ru-RU" sz="2800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Какой слог появился?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Ис-ис-</a:t>
            </a:r>
            <a:r>
              <a:rPr kumimoji="0" lang="ru-RU" sz="28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ас</a:t>
            </a:r>
            <a:r>
              <a:rPr kumimoji="0" lang="ru-RU" sz="2800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ыс-ыс-</a:t>
            </a:r>
            <a:r>
              <a:rPr kumimoji="0" lang="ru-RU" sz="2800" b="1" i="1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ас</a:t>
            </a:r>
            <a:r>
              <a:rPr kumimoji="0" lang="ru-RU" sz="2800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" name="Рисунок 5" descr="http://img-fotki.yandex.ru/get/4606/28257045.86f/0_7e323_b0664609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71546"/>
            <a:ext cx="342902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img-fotki.yandex.ru/get/4606/28257045.86f/0_7e323_b0664609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714356"/>
            <a:ext cx="342902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928662" y="142852"/>
            <a:ext cx="753154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«Звуки подружились»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786182" y="714356"/>
            <a:ext cx="1357322" cy="44291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</a:t>
            </a:r>
          </a:p>
          <a:p>
            <a:pPr algn="ctr"/>
            <a:r>
              <a:rPr lang="ru-RU" sz="3600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</a:t>
            </a:r>
          </a:p>
          <a:p>
            <a:pPr algn="ctr"/>
            <a:r>
              <a:rPr lang="ru-RU" sz="3600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</a:t>
            </a:r>
          </a:p>
          <a:p>
            <a:pPr algn="ctr"/>
            <a:r>
              <a:rPr lang="ru-RU" sz="3600" b="1" kern="1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ы</a:t>
            </a:r>
            <a:endParaRPr lang="ru-RU" sz="3600" b="1" kern="1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3600" b="1" kern="1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э</a:t>
            </a:r>
            <a:endParaRPr lang="ru-RU" sz="3600" b="1" kern="1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7572396" y="2285992"/>
            <a:ext cx="1066803" cy="12223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/>
              </a:rPr>
              <a:t>с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072066" y="1214422"/>
            <a:ext cx="2571768" cy="127001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000628" y="2143117"/>
            <a:ext cx="2500330" cy="500066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4929190" y="2786058"/>
            <a:ext cx="2571768" cy="35719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5072066" y="3000372"/>
            <a:ext cx="2428892" cy="928694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4857752" y="3286124"/>
            <a:ext cx="2643206" cy="1643074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285984" y="5643578"/>
            <a:ext cx="67151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Какой первый звук в слоге </a:t>
            </a:r>
            <a:r>
              <a:rPr kumimoji="0" lang="ru-RU" sz="2000" b="1" i="1" u="none" strike="noStrike" spc="50" normalizeH="0" baseline="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ыс</a:t>
            </a: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?   </a:t>
            </a:r>
            <a:endParaRPr 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Какой второй звук?</a:t>
            </a:r>
            <a:endParaRPr kumimoji="0" lang="ru-RU" sz="20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Назови второй звук в слоге </a:t>
            </a:r>
            <a:r>
              <a:rPr kumimoji="0" lang="ru-RU" sz="2000" b="1" i="1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</a:t>
            </a: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0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-fotki.yandex.ru/get/4606/28257045.86f/0_7e323_b0664609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421484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Прямоугольник 8"/>
          <p:cNvSpPr/>
          <p:nvPr/>
        </p:nvSpPr>
        <p:spPr>
          <a:xfrm>
            <a:off x="285720" y="285728"/>
            <a:ext cx="8429652" cy="56630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7.Развитие фонематического восприятия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 простых видов фонематического анализа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 </a:t>
            </a: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Нахождение картинок, в названии которых есть звук [с]…</a:t>
            </a:r>
          </a:p>
          <a:p>
            <a:endParaRPr 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Звуковой и слоговой анализ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слов:Сок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 лиса, оса, кактус </a:t>
            </a:r>
          </a:p>
          <a:p>
            <a:r>
              <a:rPr lang="ru-RU" sz="2000" i="1" spc="50" dirty="0" smtClean="0">
                <a:ln w="11430"/>
                <a:solidFill>
                  <a:srgbClr val="002060"/>
                </a:solidFill>
                <a:latin typeface="Bookman Old Style" pitchFamily="18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Игра проводится с помощью фишек, которые отмечают позицию звука в слове </a:t>
            </a:r>
            <a:r>
              <a:rPr lang="ru-RU" sz="2000" spc="50" dirty="0" smtClean="0">
                <a:ln w="11430"/>
                <a:solidFill>
                  <a:srgbClr val="002060"/>
                </a:solidFill>
                <a:latin typeface="Bookman Old Style" pitchFamily="18" charset="0"/>
              </a:rPr>
              <a:t>и камушками </a:t>
            </a:r>
            <a:r>
              <a:rPr lang="ru-RU" sz="2000" spc="50" dirty="0" err="1" smtClean="0">
                <a:ln w="11430"/>
                <a:solidFill>
                  <a:srgbClr val="002060"/>
                </a:solidFill>
                <a:latin typeface="Bookman Old Style" pitchFamily="18" charset="0"/>
              </a:rPr>
              <a:t>Марблс,которыми</a:t>
            </a:r>
            <a:r>
              <a:rPr lang="ru-RU" sz="2000" spc="50" dirty="0" smtClean="0">
                <a:ln w="11430"/>
                <a:solidFill>
                  <a:srgbClr val="002060"/>
                </a:solidFill>
                <a:latin typeface="Bookman Old Style" pitchFamily="18" charset="0"/>
              </a:rPr>
              <a:t> отмечаем количество слогов в слове.)</a:t>
            </a:r>
          </a:p>
          <a:p>
            <a:endParaRPr 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qiqru.org/media/npict/1212/original/cveta_radugi_15729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63661" y="142852"/>
            <a:ext cx="452399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1.ОРГАНИЗАЦИОННЫЙ МОМЕНТ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805550">
            <a:off x="2953135" y="1767576"/>
            <a:ext cx="6221404" cy="2477581"/>
          </a:xfrm>
          <a:prstGeom prst="cloudCallout">
            <a:avLst>
              <a:gd name="adj1" fmla="val -30812"/>
              <a:gd name="adj2" fmla="val 96393"/>
            </a:avLst>
          </a:prstGeom>
          <a:solidFill>
            <a:srgbClr val="BDEE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endParaRPr 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Ночью он совсем не спит,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Дом от мышек сторожит.                                                             Молоко из миски пьёт, 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Ну конечно, это -         … </a:t>
            </a:r>
          </a:p>
          <a:p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766271">
            <a:off x="4084716" y="2754527"/>
            <a:ext cx="4191914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</a:t>
            </a:r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1" name="Рисунок 10" descr="http://img-fotki.yandex.ru/get/4606/28257045.86f/0_7e323_b0664609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-214338"/>
            <a:ext cx="5786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Выноска-облако 11"/>
          <p:cNvSpPr/>
          <p:nvPr/>
        </p:nvSpPr>
        <p:spPr>
          <a:xfrm rot="2698412">
            <a:off x="5277896" y="1048871"/>
            <a:ext cx="3973690" cy="2429481"/>
          </a:xfrm>
          <a:prstGeom prst="cloudCallout">
            <a:avLst>
              <a:gd name="adj1" fmla="val -30812"/>
              <a:gd name="adj2" fmla="val 96393"/>
            </a:avLst>
          </a:prstGeom>
          <a:solidFill>
            <a:srgbClr val="BDEE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 smtClean="0">
              <a:solidFill>
                <a:srgbClr val="7030A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rgbClr val="7030A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961161">
            <a:off x="5278619" y="1051911"/>
            <a:ext cx="3845775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-Правильно, кот. </a:t>
            </a:r>
          </a:p>
          <a:p>
            <a:pPr algn="ctr"/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Его зовут </a:t>
            </a:r>
            <a:r>
              <a:rPr lang="ru-RU" sz="24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Сосискин</a:t>
            </a:r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 algn="ctr"/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Кот </a:t>
            </a:r>
            <a:r>
              <a:rPr lang="ru-RU" sz="24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Сосискин</a:t>
            </a:r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хочет с тобой поиграть…</a:t>
            </a:r>
            <a:endParaRPr lang="ru-RU" sz="24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9" grpId="2" animBg="1"/>
      <p:bldP spid="10" grpId="0"/>
      <p:bldP spid="10" grpId="1"/>
      <p:bldP spid="10" grpId="2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носка-облако 16"/>
          <p:cNvSpPr/>
          <p:nvPr/>
        </p:nvSpPr>
        <p:spPr>
          <a:xfrm>
            <a:off x="642910" y="857232"/>
            <a:ext cx="7096872" cy="857256"/>
          </a:xfrm>
          <a:prstGeom prst="cloudCallout">
            <a:avLst>
              <a:gd name="adj1" fmla="val -27525"/>
              <a:gd name="adj2" fmla="val 10087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8429652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Упражнения на развитие  фонематического слуха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31" name="Picture 2" descr="http://img0.liveinternet.ru/images/attach/c/5/87/256/87256500_4653273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2442541" cy="22684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chool.xvatit.com/images/b/bb/T44i3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5" y="4558327"/>
            <a:ext cx="2031441" cy="20314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072074"/>
            <a:ext cx="1571636" cy="1611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143512"/>
            <a:ext cx="1493754" cy="1508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47" y="5099210"/>
            <a:ext cx="1287958" cy="1490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072074"/>
            <a:ext cx="1310545" cy="1499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429000"/>
            <a:ext cx="1493588" cy="1488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357562"/>
            <a:ext cx="1612922" cy="19116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500438"/>
            <a:ext cx="1928826" cy="1484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00" y="1785926"/>
            <a:ext cx="1426664" cy="1479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86" y="3500438"/>
            <a:ext cx="1279914" cy="145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90" y="1714488"/>
            <a:ext cx="1439784" cy="1634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69" y="1723484"/>
            <a:ext cx="1913827" cy="1541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34" y="1935881"/>
            <a:ext cx="1355962" cy="1329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одержимое 2"/>
          <p:cNvSpPr txBox="1">
            <a:spLocks/>
          </p:cNvSpPr>
          <p:nvPr/>
        </p:nvSpPr>
        <p:spPr>
          <a:xfrm>
            <a:off x="1428728" y="1071546"/>
            <a:ext cx="5643602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Найди картинки</a:t>
            </a:r>
            <a:r>
              <a:rPr lang="ru-RU" sz="2000" baseline="0" dirty="0" smtClean="0">
                <a:solidFill>
                  <a:schemeClr val="tx2"/>
                </a:solidFill>
              </a:rPr>
              <a:t>,</a:t>
            </a:r>
            <a:r>
              <a:rPr lang="ru-RU" sz="2000" dirty="0" smtClean="0">
                <a:solidFill>
                  <a:schemeClr val="tx2"/>
                </a:solidFill>
              </a:rPr>
              <a:t> в названии которых есть звук С.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69726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/>
      <p:bldP spid="2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226" y="142852"/>
            <a:ext cx="9103774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Звуковой и слоговой анализ слова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1500166" y="1285860"/>
            <a:ext cx="6643718" cy="54292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С   О  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5357826"/>
            <a:ext cx="500066" cy="4286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5357826"/>
            <a:ext cx="500066" cy="4286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5357826"/>
            <a:ext cx="500066" cy="4286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Со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542928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429256" y="1142984"/>
            <a:ext cx="3571900" cy="15881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Найди место звука 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[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]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в слове. Отметь фишкой позицию звука</a:t>
            </a:r>
          </a:p>
          <a:p>
            <a:pPr lvl="0">
              <a:spcBef>
                <a:spcPct val="20000"/>
              </a:spcBef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Сколько слогов в слове?</a:t>
            </a:r>
          </a:p>
          <a:p>
            <a:pPr lvl="0">
              <a:spcBef>
                <a:spcPct val="20000"/>
              </a:spcBef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                        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285720" y="1785926"/>
            <a:ext cx="1571636" cy="1357305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 descr="Сок"/>
          <p:cNvPicPr/>
          <p:nvPr/>
        </p:nvPicPr>
        <p:blipFill>
          <a:blip r:embed="rId2"/>
          <a:srcRect l="25000" t="4000" r="21053"/>
          <a:stretch>
            <a:fillRect/>
          </a:stretch>
        </p:blipFill>
        <p:spPr bwMode="auto">
          <a:xfrm>
            <a:off x="2428860" y="785794"/>
            <a:ext cx="292895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857752" y="5357826"/>
            <a:ext cx="500066" cy="4286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00430" y="5715016"/>
            <a:ext cx="500066" cy="4286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715016"/>
            <a:ext cx="500066" cy="4286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5715016"/>
            <a:ext cx="500066" cy="4286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5715016"/>
            <a:ext cx="500066" cy="42862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28794" y="6027003"/>
            <a:ext cx="5929354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1"/>
            <a:r>
              <a:rPr lang="ru-RU" sz="4800" b="1" dirty="0" smtClean="0">
                <a:latin typeface="Bookman Old Style" pitchFamily="18" charset="0"/>
              </a:rPr>
              <a:t>  Л И С А</a:t>
            </a:r>
            <a:endParaRPr lang="ru-RU" sz="4800" b="1" dirty="0"/>
          </a:p>
        </p:txBody>
      </p:sp>
      <p:pic>
        <p:nvPicPr>
          <p:cNvPr id="13" name="Picture 2" descr="C:\Documents and Settings\Admin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4786346" cy="5095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5-конечная звезда 9"/>
          <p:cNvSpPr/>
          <p:nvPr/>
        </p:nvSpPr>
        <p:spPr>
          <a:xfrm>
            <a:off x="142844" y="1857364"/>
            <a:ext cx="1571636" cy="1357305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42844" y="3357562"/>
            <a:ext cx="1571636" cy="1357305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72100" y="285728"/>
            <a:ext cx="3571900" cy="15881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Найди место звука 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[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]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в слове. Отметь фишкой позицию звука</a:t>
            </a:r>
          </a:p>
          <a:p>
            <a:pPr lvl="0">
              <a:spcBef>
                <a:spcPct val="20000"/>
              </a:spcBef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Сколько слогов в слове?</a:t>
            </a:r>
          </a:p>
          <a:p>
            <a:pPr lvl="0">
              <a:spcBef>
                <a:spcPct val="20000"/>
              </a:spcBef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                 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5715016"/>
            <a:ext cx="500066" cy="4286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5715016"/>
            <a:ext cx="500066" cy="4286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642918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1500166" y="1285860"/>
            <a:ext cx="6643718" cy="54292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О   С </a:t>
            </a:r>
            <a:r>
              <a:rPr kumimoji="0" lang="ru-RU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5214950"/>
            <a:ext cx="500066" cy="4286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5214950"/>
            <a:ext cx="500066" cy="4286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5214950"/>
            <a:ext cx="500066" cy="4286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85720" y="1785926"/>
            <a:ext cx="1571636" cy="1357305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57158" y="3214686"/>
            <a:ext cx="1571636" cy="1357305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72100" y="285728"/>
            <a:ext cx="3571900" cy="15881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Найди место звука 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[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]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в слове. Отметь фишкой позицию звука</a:t>
            </a:r>
          </a:p>
          <a:p>
            <a:pPr lvl="0">
              <a:spcBef>
                <a:spcPct val="20000"/>
              </a:spcBef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Сколько слогов в слове?</a:t>
            </a:r>
          </a:p>
          <a:p>
            <a:pPr lvl="0">
              <a:spcBef>
                <a:spcPct val="20000"/>
              </a:spcBef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                    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5214950"/>
            <a:ext cx="500066" cy="4286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214950"/>
            <a:ext cx="500066" cy="4286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00430" y="5715016"/>
            <a:ext cx="500066" cy="4286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715016"/>
            <a:ext cx="500066" cy="4286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5715016"/>
            <a:ext cx="500066" cy="4286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5715016"/>
            <a:ext cx="500066" cy="4286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928794" y="6027003"/>
            <a:ext cx="5929354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1"/>
            <a:r>
              <a:rPr lang="ru-RU" sz="4800" b="1" dirty="0" smtClean="0">
                <a:latin typeface="Bookman Old Style" pitchFamily="18" charset="0"/>
              </a:rPr>
              <a:t>  К А К Т У С</a:t>
            </a:r>
            <a:endParaRPr lang="ru-RU" sz="4800" b="1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142844" y="1857364"/>
            <a:ext cx="1571636" cy="1357305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14282" y="3357562"/>
            <a:ext cx="1571636" cy="1357305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2" descr="C:\Users\А\Desktop\echinocactus_grus.jpg"/>
          <p:cNvPicPr>
            <a:picLocks noChangeAspect="1" noChangeArrowheads="1"/>
          </p:cNvPicPr>
          <p:nvPr/>
        </p:nvPicPr>
        <p:blipFill>
          <a:blip r:embed="rId2" cstate="print"/>
          <a:srcRect r="80"/>
          <a:stretch>
            <a:fillRect/>
          </a:stretch>
        </p:blipFill>
        <p:spPr bwMode="auto">
          <a:xfrm>
            <a:off x="1857356" y="642918"/>
            <a:ext cx="4143404" cy="47455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5" name="Прямоугольник 14"/>
          <p:cNvSpPr/>
          <p:nvPr/>
        </p:nvSpPr>
        <p:spPr>
          <a:xfrm>
            <a:off x="5500694" y="5715016"/>
            <a:ext cx="500066" cy="4286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5715016"/>
            <a:ext cx="500066" cy="4286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72100" y="1214422"/>
            <a:ext cx="3571900" cy="15881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Найди место звука 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[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]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в слове. Отметь фишкой позицию звука</a:t>
            </a:r>
          </a:p>
          <a:p>
            <a:pPr lvl="0">
              <a:spcBef>
                <a:spcPct val="20000"/>
              </a:spcBef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Сколько слогов в слове?</a:t>
            </a:r>
          </a:p>
          <a:p>
            <a:pPr lvl="0">
              <a:spcBef>
                <a:spcPct val="20000"/>
              </a:spcBef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 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5715016"/>
            <a:ext cx="500066" cy="4286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5715016"/>
            <a:ext cx="500066" cy="4286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2" name="AutoShape 2" descr="http://kladraz.ru/upload/blogs2/2017/1/9589_4bd41afcb9b56268e5645a8d8a89f99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273646"/>
            <a:ext cx="3863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Поделка из пластилина «Черепашка»</a:t>
            </a:r>
            <a:endParaRPr lang="ru-RU" dirty="0"/>
          </a:p>
        </p:txBody>
      </p:sp>
      <p:pic>
        <p:nvPicPr>
          <p:cNvPr id="51206" name="Picture 6" descr="https://sun1-20.userapi.com/c635104/v635104249/2f88a/I6hqVcHSYQ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6031" y="4752805"/>
            <a:ext cx="2215559" cy="16600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6248" y="2357430"/>
            <a:ext cx="472757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Домашнее задание.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3571876"/>
            <a:ext cx="424186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Итог занятия.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266" name="AutoShape 2" descr="https://i.mycdn.me/image?id=872729245852&amp;t=3&amp;plc=WEB&amp;tkn=*g4VtahrWcL2PcTB9x6W7ZzPhoI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214290"/>
            <a:ext cx="878687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Задание: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выложи букву А из пуговиц, 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букву О - из камешков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марблс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букву И – из счётных палочек,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буквы У, Ы – из арбузных семян…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букву С – из проволоки..</a:t>
            </a:r>
          </a:p>
          <a:p>
            <a:pPr>
              <a:buFont typeface="Arial" pitchFamily="34" charset="0"/>
              <a:buChar char="•"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Нарисуй на песке звукосочетание АУ, УА.  АС, ИС, УС, ОС, ЫС</a:t>
            </a:r>
          </a:p>
        </p:txBody>
      </p:sp>
      <p:pic>
        <p:nvPicPr>
          <p:cNvPr id="16" name="Рисунок 15" descr="http://s47.radikal.ru/i118/1101/70/9e6dcf3d0fda.jpg"/>
          <p:cNvPicPr/>
          <p:nvPr/>
        </p:nvPicPr>
        <p:blipFill>
          <a:blip r:embed="rId4"/>
          <a:srcRect l="8149" t="5594" r="8518" b="24291"/>
          <a:stretch>
            <a:fillRect/>
          </a:stretch>
        </p:blipFill>
        <p:spPr bwMode="auto">
          <a:xfrm>
            <a:off x="155574" y="1968617"/>
            <a:ext cx="3840361" cy="48893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tvoyrebenok.ru/images/presentation/school/b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 rot="19403713">
            <a:off x="-675117" y="1378876"/>
            <a:ext cx="65003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УМНИЦА!</a:t>
            </a:r>
            <a:endParaRPr lang="ru-RU" sz="80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Рисунок 8" descr="http://img-fotki.yandex.ru/get/4606/28257045.86f/0_7e323_b0664609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28604"/>
            <a:ext cx="49292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04" y="142852"/>
            <a:ext cx="80725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Домашнее задание №4</a:t>
            </a:r>
          </a:p>
          <a:p>
            <a:pPr marL="457200" indent="-457200">
              <a:defRPr/>
            </a:pPr>
            <a:r>
              <a:rPr lang="en-US" sz="1200" dirty="0" smtClean="0">
                <a:latin typeface="Bookman Old Style" pitchFamily="18" charset="0"/>
              </a:rPr>
              <a:t>1.</a:t>
            </a:r>
            <a:r>
              <a:rPr lang="ru-RU" sz="1200" dirty="0" smtClean="0">
                <a:latin typeface="Bookman Old Style" pitchFamily="18" charset="0"/>
              </a:rPr>
              <a:t>Повторить домашнее задание №3</a:t>
            </a:r>
          </a:p>
          <a:p>
            <a:r>
              <a:rPr lang="ru-RU" sz="1200" smtClean="0">
                <a:latin typeface="Bookman Old Style" pitchFamily="18" charset="0"/>
              </a:rPr>
              <a:t>2.Упражнение</a:t>
            </a:r>
            <a:r>
              <a:rPr lang="ru-RU" sz="1200" dirty="0" smtClean="0">
                <a:latin typeface="Bookman Old Style" pitchFamily="18" charset="0"/>
              </a:rPr>
              <a:t> «ДОРОЖКИ» [С]</a:t>
            </a:r>
          </a:p>
          <a:p>
            <a:r>
              <a:rPr lang="ru-RU" sz="1200" i="1" dirty="0" smtClean="0">
                <a:latin typeface="Bookman Old Style" pitchFamily="18" charset="0"/>
              </a:rPr>
              <a:t>По дорожке пробежали, звуки правильно назвали.</a:t>
            </a:r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А-А-А-А-А-А-А-А-С-С-С-С-С-С-С-С-С-С-С-С-С-С</a:t>
            </a:r>
          </a:p>
          <a:p>
            <a:r>
              <a:rPr lang="ru-RU" sz="1200" dirty="0" smtClean="0">
                <a:latin typeface="Bookman Old Style" pitchFamily="18" charset="0"/>
              </a:rPr>
              <a:t>О-О-О-О-О-О-О-О-С-С-С-С-С-С-С-С-С-С-С-С-С-С</a:t>
            </a:r>
          </a:p>
          <a:p>
            <a:r>
              <a:rPr lang="ru-RU" sz="1200" dirty="0" smtClean="0">
                <a:latin typeface="Bookman Old Style" pitchFamily="18" charset="0"/>
              </a:rPr>
              <a:t>У-У-У-У-У-У-У-У-С-С-С-С-С-С-С-С-С-С-С-С-С-С</a:t>
            </a:r>
          </a:p>
          <a:p>
            <a:r>
              <a:rPr lang="ru-RU" sz="1200" dirty="0" smtClean="0">
                <a:latin typeface="Bookman Old Style" pitchFamily="18" charset="0"/>
              </a:rPr>
              <a:t>Ы-Ы-Ы-Ы-Ы-Ы-Ы-С-С-С-С-С-С-С-С-С-С-С-С-С-С</a:t>
            </a:r>
          </a:p>
          <a:p>
            <a:r>
              <a:rPr lang="ru-RU" sz="1200" dirty="0" smtClean="0">
                <a:latin typeface="Bookman Old Style" pitchFamily="18" charset="0"/>
              </a:rPr>
              <a:t>Э-Э-Э-Э-Э-Э-Э-Э-Э-С-С-С-С-С-С-С-С-С-С-С-С-С-С</a:t>
            </a:r>
          </a:p>
          <a:p>
            <a:r>
              <a:rPr lang="ru-RU" sz="1200" i="1" dirty="0" smtClean="0">
                <a:latin typeface="Bookman Old Style" pitchFamily="18" charset="0"/>
              </a:rPr>
              <a:t>Задание:</a:t>
            </a:r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1. Произнести звуки длительно, непрерывно.</a:t>
            </a:r>
          </a:p>
          <a:p>
            <a:r>
              <a:rPr lang="ru-RU" sz="1200" dirty="0" smtClean="0">
                <a:latin typeface="Bookman Old Style" pitchFamily="18" charset="0"/>
              </a:rPr>
              <a:t>2. Произносить звуки и одновременно проводить указательным  пальцем по «дорожкам».</a:t>
            </a:r>
          </a:p>
          <a:p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Упражнение «ЦЕПОЧКА 1» [С]</a:t>
            </a:r>
          </a:p>
          <a:p>
            <a:r>
              <a:rPr lang="ru-RU" sz="1200" i="1" dirty="0" smtClean="0">
                <a:latin typeface="Bookman Old Style" pitchFamily="18" charset="0"/>
              </a:rPr>
              <a:t>Соединить  большие и указательные пальцы обеих рук как «звенья» цепочки. Далее попеременно расцеплять и соединять пальцы, произносить одновременно обратные слоги.</a:t>
            </a:r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Большие и указательные пальцы: АС — АС — АС.</a:t>
            </a:r>
          </a:p>
          <a:p>
            <a:r>
              <a:rPr lang="ru-RU" sz="1200" dirty="0" smtClean="0">
                <a:latin typeface="Bookman Old Style" pitchFamily="18" charset="0"/>
              </a:rPr>
              <a:t>Большие и средние пальцы: АС — АС — АС.</a:t>
            </a:r>
          </a:p>
          <a:p>
            <a:r>
              <a:rPr lang="ru-RU" sz="1200" dirty="0" smtClean="0">
                <a:latin typeface="Bookman Old Style" pitchFamily="18" charset="0"/>
              </a:rPr>
              <a:t>Большие и безымянные пальцы: АС — АС — АС.                  </a:t>
            </a:r>
          </a:p>
          <a:p>
            <a:r>
              <a:rPr lang="ru-RU" sz="1200" dirty="0" smtClean="0">
                <a:latin typeface="Bookman Old Style" pitchFamily="18" charset="0"/>
              </a:rPr>
              <a:t>Большие пальцы и мизинцы: АС — АС — АС.     </a:t>
            </a:r>
          </a:p>
          <a:p>
            <a:r>
              <a:rPr lang="ru-RU" sz="1200" i="1" dirty="0" smtClean="0">
                <a:latin typeface="Bookman Old Style" pitchFamily="18" charset="0"/>
              </a:rPr>
              <a:t>Задание:</a:t>
            </a:r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1. Произнести слоги четко, правильно.</a:t>
            </a:r>
          </a:p>
          <a:p>
            <a:r>
              <a:rPr lang="ru-RU" sz="1200" dirty="0" smtClean="0">
                <a:latin typeface="Bookman Old Style" pitchFamily="18" charset="0"/>
              </a:rPr>
              <a:t>2. Нарисовать цепочку в тетради.</a:t>
            </a:r>
          </a:p>
          <a:p>
            <a:pPr marL="457200" indent="-457200">
              <a:defRPr/>
            </a:pPr>
            <a:endParaRPr lang="ru-RU" sz="1200" dirty="0" smtClean="0">
              <a:latin typeface="Bookman Old Style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4549676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Упражнение «ЦЕПОЧКА 2» [С]</a:t>
            </a:r>
            <a:endParaRPr kumimoji="0" lang="ru-RU" sz="1200" i="0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strike="noStrike" cap="none" normalizeH="0" baseline="0" dirty="0" smtClean="0">
                <a:ln>
                  <a:noFill/>
                </a:ln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Соединить  большие и указательные пальцы обеих рук как «звенья» цепочки. Далее попеременно расцеплять и соединять пальцы, произносить одновременно обратные слоги.</a:t>
            </a:r>
            <a:endParaRPr kumimoji="0" lang="ru-RU" sz="1200" i="0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Большие и указательные пальцы: ОС — ОС — ОС.</a:t>
            </a:r>
            <a:endParaRPr kumimoji="0" lang="ru-RU" sz="1200" i="0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Большие и средние пальцы: УС — УС — УС.</a:t>
            </a:r>
            <a:endParaRPr kumimoji="0" lang="ru-RU" sz="1200" i="0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Большие и безымянные пальцы: ЫС — ЫС — ЫС.                  </a:t>
            </a:r>
            <a:endParaRPr kumimoji="0" lang="ru-RU" sz="1200" i="0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Большие пальцы и мизинцы: ЭС — ЭС — ЭС.    </a:t>
            </a:r>
            <a:endParaRPr kumimoji="0" lang="ru-RU" sz="1200" i="0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strike="noStrike" cap="none" normalizeH="0" baseline="0" dirty="0" smtClean="0">
                <a:ln>
                  <a:noFill/>
                </a:ln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Задание:</a:t>
            </a:r>
            <a:endParaRPr kumimoji="0" lang="ru-RU" sz="1200" i="0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1. Произнести слоги четко, </a:t>
            </a:r>
            <a:r>
              <a:rPr kumimoji="0" lang="ru-RU" sz="1200" i="0" strike="noStrike" cap="none" normalizeH="0" baseline="0" smtClean="0">
                <a:ln>
                  <a:noFill/>
                </a:ln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правильно.</a:t>
            </a:r>
            <a:endParaRPr kumimoji="0" lang="ru-RU" sz="1200" i="0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5720" y="500042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1. Большой палец: А-А-А-А-А-А-АС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2. Указательный палец: О-О-О-О-О-О-ОС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3. Средний палец: У-У-У-У-У-У-УС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4. Безымянный палец: Ы-Ы-Ы-Ы-Ы-Ы-ЫС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5. Мизинец: Э-Э-Э-Э-Э-Э-ЭС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Задание: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1. Произнести слоги плавно, непрерывно.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2. Обвести ладонь ребенка в тетради, раскрасить.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Упражнение «СЛОГОВЫЕ ЦЕПОЧКИ» [С]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Раз, два, три – слоги повтори.</a:t>
            </a: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200" i="1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АС (точно так же в слогах ОС, УС, ИС, ЭС).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АС – АС – ЭС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АС – АС – ЫС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АС – АС – УС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АС – АС – ОС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АС – ЭС – ЭС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АС – ЫС – ЫС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АС – УС – УС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АС – ОС – ОС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АС – ЭС – АС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АС – ЫС – АС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АС – УС – АС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АС – ОС – АС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 АС – ЭС – ЫС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 АС – ЫС – УС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 АС – УС – ОС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 АС – ОС – ЭС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                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20" y="142852"/>
            <a:ext cx="83582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Упражнение «ДОРОЖКИ НА ЛАДОШКЕ» [С] 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Указательным пальцем (или концом карандаша) вести «дорожку» от кончика пальца в центр ладони.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" descr="http://logopeddoma.ru/_pu/1/s60049892.jpg">
            <a:hlinkClick r:id="rId2" tooltip="&quot;Нажмите, для просмотра в полном размере...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642918"/>
            <a:ext cx="1285884" cy="1710226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71670" y="3286124"/>
            <a:ext cx="621510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Раз, два, три, четыре, пять,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(удары по столу пальчиками обеих рук. Левая начинает с мизинца, правая – с большого пальца)</a:t>
            </a:r>
            <a:endParaRPr kumimoji="0" lang="ru-RU" sz="1200" i="1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Вышел дождик погулять.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(беспорядочные удары по столу пальчиками обеих рук)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Шёл неспешно, по привычке,</a:t>
            </a:r>
            <a:endParaRPr kumimoji="0" lang="ru-RU" sz="1200" b="1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 куда ему спешить?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(«шагают» средним и указательным пальчиками обеих рук по столу)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Вдруг читает на табличке: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«По газону не ходить!»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20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ритмично ударяют то ладонями, то кулачками по столу)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Дождь вздохнул тихонько: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(часто и ритмично бьют в ладоши)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Ох!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(один хлопок)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ушёл. Газон засох.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(ритмичные хлопки по столу)</a:t>
            </a:r>
            <a:endParaRPr kumimoji="0" lang="ru-RU" sz="1200" i="1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2928934"/>
            <a:ext cx="6786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sz="1400" dirty="0" smtClean="0">
                <a:latin typeface="Bookman Old Style" pitchFamily="18" charset="0"/>
              </a:rPr>
              <a:t>Выучить пальчиковую гимнастику «Вышел дождик погулять»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1538" y="0"/>
            <a:ext cx="58579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6700" algn="l"/>
              </a:tabLst>
            </a:pPr>
            <a:endParaRPr lang="ru-RU" sz="1200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6700" algn="l"/>
              </a:tabLst>
            </a:pPr>
            <a:r>
              <a:rPr kumimoji="0" lang="ru-RU" sz="2800" b="1" i="1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3.Массаж Су Джок «</a:t>
            </a:r>
            <a:r>
              <a:rPr kumimoji="0" lang="ru-RU" sz="28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ЁЖИК»     </a:t>
            </a:r>
            <a:r>
              <a:rPr kumimoji="0" lang="ru-RU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</a:t>
            </a:r>
            <a:r>
              <a:rPr kumimoji="0" lang="ru-RU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</a:t>
            </a:r>
            <a:endParaRPr kumimoji="0" lang="ru-RU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img-fotki.yandex.ru/get/4606/28257045.86f/0_7e323_b0664609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71546"/>
            <a:ext cx="350043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2" descr="http://static2.keep4u.ru/2012/06/23/c31eb5db62bc191a759134a67923664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3129046"/>
            <a:ext cx="4929222" cy="39427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Прямоугольник 12"/>
          <p:cNvSpPr/>
          <p:nvPr/>
        </p:nvSpPr>
        <p:spPr>
          <a:xfrm>
            <a:off x="214282" y="1071546"/>
            <a:ext cx="614366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Гладь мои ладошки ёж 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Ты колючий, ну и что ж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Я хочу тебя погладить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Я хочу с тобой поладить 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Я хочу с тобой дружить…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42844" y="0"/>
            <a:ext cx="9001156" cy="5000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Пальчиковая игра </a:t>
            </a:r>
            <a:r>
              <a:rPr kumimoji="0" lang="ru-RU" sz="2800" b="1" i="0" u="none" strike="noStrike" kern="1200" spc="50" normalizeH="0" baseline="0" noProof="0" dirty="0" smtClean="0">
                <a:ln w="11430"/>
                <a:solidFill>
                  <a:srgbClr val="A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«Вышел дождик погулять»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spc="50" normalizeH="0" baseline="0" noProof="0" dirty="0" smtClean="0">
                <a:ln w="11430"/>
                <a:solidFill>
                  <a:srgbClr val="A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    </a:t>
            </a:r>
            <a:endParaRPr kumimoji="0" lang="ru-RU" sz="2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</a:endParaRPr>
          </a:p>
        </p:txBody>
      </p:sp>
      <p:pic>
        <p:nvPicPr>
          <p:cNvPr id="8" name="Picture 16" descr="Солнышко,радуга,погода картин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357298"/>
            <a:ext cx="3048008" cy="275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4" descr="http://www.playcast.ru/uploads/2016/05/29/188131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2844" y="500042"/>
            <a:ext cx="692945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Раз, два, три, четыре, пять,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(удары по столу пальчиками обеих рук. Левая начинает с мизинца, правая – с большого пальца)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Вышел дождик погулять.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(беспорядочные удары по столу пальчиками обеих рук)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Шёл неспешно, по привычке,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 куда ему спешить?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(«шагают» средним и указательным пальчиками обеих рук по столу)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Вдруг читает на табличке: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«По газону не ходить!»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ритмично ударяют то ладонями, то кулачками по столу)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Дождь вздохнул тихонько: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(часто и ритмично бьют в ладоши)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Ох!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(один хлопок)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ушёл. Газон засох.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ритмичные хлопки по столу)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7143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1.ВЕСЁЛАЯ РАСПЕВКА</a:t>
            </a:r>
          </a:p>
        </p:txBody>
      </p:sp>
      <p:pic>
        <p:nvPicPr>
          <p:cNvPr id="6147" name="Содержимое 3" descr="http://www.logolife.ru/wp-content/gallery/dlya-izucheniya-zvukov/kru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285860"/>
            <a:ext cx="114300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Рисунок 4" descr="http://www.logolife.ru/wp-content/gallery/dlya-izucheniya-zvukov/kru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97155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Рисунок 5" descr="http://www.logolife.ru/wp-content/gallery/dlya-izucheniya-zvukov/kirpi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85860"/>
            <a:ext cx="128270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50" name="Прямоугольник 8"/>
          <p:cNvSpPr>
            <a:spLocks noChangeArrowheads="1"/>
          </p:cNvSpPr>
          <p:nvPr/>
        </p:nvSpPr>
        <p:spPr bwMode="auto">
          <a:xfrm>
            <a:off x="285720" y="142875"/>
            <a:ext cx="785818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5.КОМПЛЕКС УПРАЖНЕНИЙ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51" name="Рисунок 5" descr="http://www.logolife.ru/wp-content/gallery/dlya-izucheniya-zvukov/kirpi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285860"/>
            <a:ext cx="1285875" cy="931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Рисунок 4" descr="http://www.logolife.ru/wp-content/gallery/dlya-izucheniya-zvukov/kru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85860"/>
            <a:ext cx="97155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3" name="Содержимое 3" descr="http://www.logolife.ru/wp-content/gallery/dlya-izucheniya-zvukov/krug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1285860"/>
            <a:ext cx="114300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4" name="Рисунок 2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142844" y="2643182"/>
            <a:ext cx="2428875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5" name="Рисунок 29"/>
          <p:cNvPicPr>
            <a:picLocks noChangeAspect="1" noChangeArrowheads="1"/>
          </p:cNvPicPr>
          <p:nvPr/>
        </p:nvPicPr>
        <p:blipFill>
          <a:blip r:embed="rId6">
            <a:lum bright="-6000" contrast="54000"/>
          </a:blip>
          <a:srcRect/>
          <a:stretch>
            <a:fillRect/>
          </a:stretch>
        </p:blipFill>
        <p:spPr bwMode="auto">
          <a:xfrm>
            <a:off x="2786050" y="2714620"/>
            <a:ext cx="1643062" cy="247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Рисунок 42"/>
          <p:cNvPicPr>
            <a:picLocks noChangeAspect="1" noChangeArrowheads="1"/>
          </p:cNvPicPr>
          <p:nvPr/>
        </p:nvPicPr>
        <p:blipFill>
          <a:blip r:embed="rId7">
            <a:lum bright="-12000" contrast="42000"/>
          </a:blip>
          <a:srcRect/>
          <a:stretch>
            <a:fillRect/>
          </a:stretch>
        </p:blipFill>
        <p:spPr bwMode="auto">
          <a:xfrm>
            <a:off x="4643438" y="2643182"/>
            <a:ext cx="1928813" cy="253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7" name="Рисунок 7" descr="http://ds2483.msk.ru/pic/logoped25-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2714620"/>
            <a:ext cx="2071687" cy="253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85720" y="2143116"/>
            <a:ext cx="8229600" cy="71438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2. АРТИКУЛЯЦИОННЫЕ УПРАЖНЕНИЯ</a:t>
            </a: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370586"/>
            <a:ext cx="2495550" cy="148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50"/>
          <p:cNvPicPr>
            <a:picLocks noChangeAspect="1" noChangeArrowheads="1"/>
          </p:cNvPicPr>
          <p:nvPr/>
        </p:nvPicPr>
        <p:blipFill>
          <a:blip r:embed="rId10">
            <a:lum bright="-6000" contrast="54000"/>
          </a:blip>
          <a:srcRect/>
          <a:stretch>
            <a:fillRect/>
          </a:stretch>
        </p:blipFill>
        <p:spPr bwMode="auto">
          <a:xfrm>
            <a:off x="4286248" y="5214950"/>
            <a:ext cx="2438400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g53.mycdn.me/image?t=0&amp;bid=816706215205&amp;id=816706215205&amp;plc=WEB&amp;tkn=*NnsvJ5QckBUrUcVoSmRzPdFOv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66424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dg53.mycdn.me/image?t=0&amp;bid=816706214437&amp;id=816706214437&amp;plc=WEB&amp;tkn=*zl8NSOThfqoRcSyC-YVpjoyLSg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42852"/>
            <a:ext cx="2687276" cy="201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5" descr="http://vashlogoped-online.ru/wp-content/uploads/2013/05/truboch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5" y="264773"/>
            <a:ext cx="2143141" cy="1828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6000760" y="142852"/>
            <a:ext cx="2428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ДУДОЧКА, ХОБОТОК </a:t>
            </a:r>
          </a:p>
        </p:txBody>
      </p:sp>
      <p:pic>
        <p:nvPicPr>
          <p:cNvPr id="9" name="Рисунок 8" descr="артикуляционная гимнастика (улыбка)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14282" y="2428868"/>
            <a:ext cx="150019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5" descr="http://vashlogoped-online.ru/wp-content/uploads/2013/05/truboch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428868"/>
            <a:ext cx="1500197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2" descr="http://dg53.mycdn.me/image?t=0&amp;bid=816706216485&amp;id=816706216485&amp;plc=WEB&amp;tkn=*qy0XeKuCKDiDFRun8fBz0XdyN0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2500306"/>
            <a:ext cx="2238359" cy="1678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 descr="http://dg53.mycdn.me/image?t=0&amp;bid=816706215717&amp;id=816706215717&amp;plc=WEB&amp;tkn=*sC_v6b7bKkXD5qDmKhJFbZvIH6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2428868"/>
            <a:ext cx="2378481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2" descr="http://dg53.mycdn.me/image?t=0&amp;bid=816706214181&amp;id=816706214181&amp;plc=WEB&amp;tkn=*3E8b0R9YYe9A3HrPJ6p_DLzAEO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4500570"/>
            <a:ext cx="2306721" cy="1874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2" descr="http://dg53.mycdn.me/image?t=0&amp;bid=816706214693&amp;id=816706214693&amp;plc=WEB&amp;tkn=*rInJQ_4lxTAocM11IhIViaoCUA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2132" y="4429132"/>
            <a:ext cx="2616516" cy="1964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3" descr="http://vam-zhenshini.ru/images/articles/Articulating_gymnastics/1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28926" y="4500570"/>
            <a:ext cx="2224764" cy="1875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214282" y="6519446"/>
            <a:ext cx="59293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КОМПЛЕКС УПРАЖНЕНИЙ ДЛЯ СВИСТЯЩИХ</a:t>
            </a:r>
          </a:p>
        </p:txBody>
      </p:sp>
      <p:pic>
        <p:nvPicPr>
          <p:cNvPr id="17" name="Рисунок 2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>
            <a:off x="1285852" y="3714752"/>
            <a:ext cx="948140" cy="57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4810" y="5929330"/>
            <a:ext cx="1071570" cy="572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5" descr="http://www.novgorod.fio.ru/projects/Project1201/12a.jpg"/>
          <p:cNvPicPr>
            <a:picLocks noChangeAspect="1" noChangeArrowheads="1"/>
          </p:cNvPicPr>
          <p:nvPr/>
        </p:nvPicPr>
        <p:blipFill>
          <a:blip r:embed="rId15" r:link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55034">
            <a:off x="7632942" y="360707"/>
            <a:ext cx="1790900" cy="1544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2"/>
          <p:cNvSpPr>
            <a:spLocks noChangeArrowheads="1"/>
          </p:cNvSpPr>
          <p:nvPr/>
        </p:nvSpPr>
        <p:spPr bwMode="auto">
          <a:xfrm>
            <a:off x="2786050" y="4357694"/>
            <a:ext cx="2357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ЧИСТИМ  НИЖНИЕ ЗУБКИ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688" y="214290"/>
            <a:ext cx="8858312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6.Упражнения на дыхание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Развитие силы выдоха. Выработка правильного направления воздушной струи по средней линии языка.</a:t>
            </a:r>
            <a:endParaRPr 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1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Дутье через трубочку. </a:t>
            </a: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Пускание мыльных пузырей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. Сравнение продолжительности выдоха. Произнесение звука [</a:t>
            </a:r>
            <a:r>
              <a:rPr lang="ru-RU" sz="1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] (длительный выдох), произнесение звука [т] (короткий выдох).</a:t>
            </a:r>
          </a:p>
          <a:p>
            <a:r>
              <a:rPr lang="ru-RU" sz="2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«Холодный ветер».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Набрав в легкие воздух, с силой дуть через вытянутые вперед трубочкой губы. Поднести ко рту тыльную сторону ладони. Должна ощущаться резкая бьющая холодная струя.</a:t>
            </a:r>
            <a:endParaRPr lang="ru-RU" sz="1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«Чей мяч дальше?» 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Улыбнуться, положить широкий передний край языка на нижнюю губу и, как бы произнося длительно звук Ф, сдуть ватку на противоположный край стола.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Методические указания.</a:t>
            </a: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1. Нижняя губа не должна на­тягиваться на нижние зубы. 2. Нельзя надувать щеки. 3 Следить, чтобы дети произносили звук </a:t>
            </a:r>
            <a:r>
              <a:rPr lang="ru-RU" sz="1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 а не звук </a:t>
            </a:r>
            <a:r>
              <a:rPr lang="ru-RU" sz="1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т. е чтобы воздушная струя была узкая, а не рассеянная.</a:t>
            </a:r>
            <a:endParaRPr lang="ru-RU" sz="1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Если при этом появляется шум, значит, воздушная струя направлена правильно</a:t>
            </a:r>
            <a:endParaRPr lang="ru-RU" sz="1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Воет буря».</a:t>
            </a: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Поднести к нижней губе пузырек с узким горлышком или колпачок от фломастера и подуть. Если при этом появляется шум, значит, воздушная струя направлена правильно.</a:t>
            </a:r>
            <a:endParaRPr lang="ru-RU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/>
          <a:srcRect l="3650" r="2920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8929750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7.Автоматизация звука [с]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Рисунок 5" descr="http://img-fotki.yandex.ru/get/4606/28257045.86f/0_7e323_b0664609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85794"/>
            <a:ext cx="49292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973</Words>
  <Application>Microsoft Office PowerPoint</Application>
  <PresentationFormat>Экран (4:3)</PresentationFormat>
  <Paragraphs>318</Paragraphs>
  <Slides>38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1.ВЕСЁЛАЯ РАСПЕВКА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RePack by Diakov</cp:lastModifiedBy>
  <cp:revision>337</cp:revision>
  <dcterms:created xsi:type="dcterms:W3CDTF">2018-10-12T06:54:41Z</dcterms:created>
  <dcterms:modified xsi:type="dcterms:W3CDTF">2020-05-27T00:37:46Z</dcterms:modified>
</cp:coreProperties>
</file>